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plotArea>
      <c:layout/>
      <c:barChart>
        <c:barDir val="col"/>
        <c:grouping val="stacked"/>
        <c:ser>
          <c:idx val="0"/>
          <c:order val="0"/>
          <c:tx>
            <c:strRef>
              <c:f>Φύλλο1!$B$1</c:f>
              <c:strCache>
                <c:ptCount val="1"/>
                <c:pt idx="0">
                  <c:v>ΑΓΟΡΙΑ Β' </c:v>
                </c:pt>
              </c:strCache>
            </c:strRef>
          </c:tx>
          <c:cat>
            <c:strRef>
              <c:f>Φύλλο1!$A$2:$A$3</c:f>
              <c:strCache>
                <c:ptCount val="2"/>
                <c:pt idx="0">
                  <c:v>ΌΧΙ</c:v>
                </c:pt>
                <c:pt idx="1">
                  <c:v>ΝΑΙ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60</c:v>
                </c:pt>
                <c:pt idx="1">
                  <c:v>42</c:v>
                </c:pt>
              </c:numCache>
            </c:numRef>
          </c:val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ΚΟΡΙΤΣΙΑ Β'</c:v>
                </c:pt>
              </c:strCache>
            </c:strRef>
          </c:tx>
          <c:cat>
            <c:strRef>
              <c:f>Φύλλο1!$A$2:$A$3</c:f>
              <c:strCache>
                <c:ptCount val="2"/>
                <c:pt idx="0">
                  <c:v>ΌΧΙ</c:v>
                </c:pt>
                <c:pt idx="1">
                  <c:v>ΝΑΙ</c:v>
                </c:pt>
              </c:strCache>
            </c:strRef>
          </c:cat>
          <c:val>
            <c:numRef>
              <c:f>Φύλλο1!$C$2:$C$3</c:f>
              <c:numCache>
                <c:formatCode>General</c:formatCode>
                <c:ptCount val="2"/>
                <c:pt idx="0">
                  <c:v>40</c:v>
                </c:pt>
                <c:pt idx="1">
                  <c:v>58</c:v>
                </c:pt>
              </c:numCache>
            </c:numRef>
          </c:val>
        </c:ser>
        <c:overlap val="100"/>
        <c:axId val="43131648"/>
        <c:axId val="45291392"/>
      </c:barChart>
      <c:catAx>
        <c:axId val="43131648"/>
        <c:scaling>
          <c:orientation val="minMax"/>
        </c:scaling>
        <c:axPos val="b"/>
        <c:tickLblPos val="nextTo"/>
        <c:crossAx val="45291392"/>
        <c:crosses val="autoZero"/>
        <c:auto val="1"/>
        <c:lblAlgn val="ctr"/>
        <c:lblOffset val="100"/>
      </c:catAx>
      <c:valAx>
        <c:axId val="45291392"/>
        <c:scaling>
          <c:orientation val="minMax"/>
        </c:scaling>
        <c:axPos val="l"/>
        <c:majorGridlines/>
        <c:numFmt formatCode="General" sourceLinked="1"/>
        <c:tickLblPos val="nextTo"/>
        <c:crossAx val="431316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plotArea>
      <c:layout/>
      <c:barChart>
        <c:barDir val="col"/>
        <c:grouping val="stacked"/>
        <c:ser>
          <c:idx val="0"/>
          <c:order val="0"/>
          <c:tx>
            <c:strRef>
              <c:f>Φύλλο1!$B$1</c:f>
              <c:strCache>
                <c:ptCount val="1"/>
                <c:pt idx="0">
                  <c:v>ΑΓΟΡΙΑ</c:v>
                </c:pt>
              </c:strCache>
            </c:strRef>
          </c:tx>
          <c:cat>
            <c:strRef>
              <c:f>Φύλλο1!$A$2:$A$3</c:f>
              <c:strCache>
                <c:ptCount val="2"/>
                <c:pt idx="0">
                  <c:v>ΌΧΙ</c:v>
                </c:pt>
                <c:pt idx="1">
                  <c:v>ΝΑΙ 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59</c:v>
                </c:pt>
                <c:pt idx="1">
                  <c:v>49</c:v>
                </c:pt>
              </c:numCache>
            </c:numRef>
          </c:val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ΚΟΡΙΤΣΙΑ</c:v>
                </c:pt>
              </c:strCache>
            </c:strRef>
          </c:tx>
          <c:cat>
            <c:strRef>
              <c:f>Φύλλο1!$A$2:$A$3</c:f>
              <c:strCache>
                <c:ptCount val="2"/>
                <c:pt idx="0">
                  <c:v>ΌΧΙ</c:v>
                </c:pt>
                <c:pt idx="1">
                  <c:v>ΝΑΙ </c:v>
                </c:pt>
              </c:strCache>
            </c:strRef>
          </c:cat>
          <c:val>
            <c:numRef>
              <c:f>Φύλλο1!$C$2:$C$3</c:f>
              <c:numCache>
                <c:formatCode>General</c:formatCode>
                <c:ptCount val="2"/>
                <c:pt idx="0">
                  <c:v>85</c:v>
                </c:pt>
                <c:pt idx="1">
                  <c:v>15</c:v>
                </c:pt>
              </c:numCache>
            </c:numRef>
          </c:val>
        </c:ser>
        <c:overlap val="100"/>
        <c:axId val="64196608"/>
        <c:axId val="64198144"/>
      </c:barChart>
      <c:catAx>
        <c:axId val="64196608"/>
        <c:scaling>
          <c:orientation val="minMax"/>
        </c:scaling>
        <c:axPos val="b"/>
        <c:tickLblPos val="nextTo"/>
        <c:crossAx val="64198144"/>
        <c:crosses val="autoZero"/>
        <c:auto val="1"/>
        <c:lblAlgn val="ctr"/>
        <c:lblOffset val="100"/>
      </c:catAx>
      <c:valAx>
        <c:axId val="64198144"/>
        <c:scaling>
          <c:orientation val="minMax"/>
        </c:scaling>
        <c:axPos val="l"/>
        <c:majorGridlines/>
        <c:numFmt formatCode="General" sourceLinked="1"/>
        <c:tickLblPos val="nextTo"/>
        <c:crossAx val="641966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plotArea>
      <c:layout/>
      <c:barChart>
        <c:barDir val="col"/>
        <c:grouping val="stacked"/>
        <c:ser>
          <c:idx val="0"/>
          <c:order val="0"/>
          <c:tx>
            <c:strRef>
              <c:f>Φύλλο1!$B$1</c:f>
              <c:strCache>
                <c:ptCount val="1"/>
                <c:pt idx="0">
                  <c:v>ΑΓΟΡΙΑ</c:v>
                </c:pt>
              </c:strCache>
            </c:strRef>
          </c:tx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18</c:v>
                </c:pt>
                <c:pt idx="1">
                  <c:v>82</c:v>
                </c:pt>
              </c:numCache>
            </c:numRef>
          </c:val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ΚΟΡΙΤΣΙΑ</c:v>
                </c:pt>
              </c:strCache>
            </c:strRef>
          </c:tx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Φύλλο1!$C$2:$C$3</c:f>
              <c:numCache>
                <c:formatCode>General</c:formatCode>
                <c:ptCount val="2"/>
                <c:pt idx="0">
                  <c:v>15</c:v>
                </c:pt>
                <c:pt idx="1">
                  <c:v>85</c:v>
                </c:pt>
              </c:numCache>
            </c:numRef>
          </c:val>
        </c:ser>
        <c:overlap val="100"/>
        <c:axId val="66881024"/>
        <c:axId val="66882560"/>
      </c:barChart>
      <c:catAx>
        <c:axId val="66881024"/>
        <c:scaling>
          <c:orientation val="minMax"/>
        </c:scaling>
        <c:axPos val="b"/>
        <c:tickLblPos val="nextTo"/>
        <c:crossAx val="66882560"/>
        <c:crosses val="autoZero"/>
        <c:auto val="1"/>
        <c:lblAlgn val="ctr"/>
        <c:lblOffset val="100"/>
      </c:catAx>
      <c:valAx>
        <c:axId val="66882560"/>
        <c:scaling>
          <c:orientation val="minMax"/>
        </c:scaling>
        <c:axPos val="l"/>
        <c:majorGridlines/>
        <c:numFmt formatCode="General" sourceLinked="1"/>
        <c:tickLblPos val="nextTo"/>
        <c:crossAx val="668810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plotArea>
      <c:layout/>
      <c:barChart>
        <c:barDir val="col"/>
        <c:grouping val="stacked"/>
        <c:ser>
          <c:idx val="0"/>
          <c:order val="0"/>
          <c:tx>
            <c:strRef>
              <c:f>Φύλλο1!$B$1</c:f>
              <c:strCache>
                <c:ptCount val="1"/>
                <c:pt idx="0">
                  <c:v>ΑΓΟΡΙΑ</c:v>
                </c:pt>
              </c:strCache>
            </c:strRef>
          </c:tx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ΚΟΡΙΤΣΙΑ</c:v>
                </c:pt>
              </c:strCache>
            </c:strRef>
          </c:tx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Φύλλο1!$C$2:$C$3</c:f>
              <c:numCache>
                <c:formatCode>General</c:formatCode>
                <c:ptCount val="2"/>
                <c:pt idx="0">
                  <c:v>20</c:v>
                </c:pt>
                <c:pt idx="1">
                  <c:v>4.4000000000000004</c:v>
                </c:pt>
              </c:numCache>
            </c:numRef>
          </c:val>
        </c:ser>
        <c:overlap val="100"/>
        <c:axId val="68388736"/>
        <c:axId val="68390272"/>
      </c:barChart>
      <c:catAx>
        <c:axId val="68388736"/>
        <c:scaling>
          <c:orientation val="minMax"/>
        </c:scaling>
        <c:axPos val="b"/>
        <c:tickLblPos val="nextTo"/>
        <c:crossAx val="68390272"/>
        <c:crosses val="autoZero"/>
        <c:auto val="1"/>
        <c:lblAlgn val="ctr"/>
        <c:lblOffset val="100"/>
      </c:catAx>
      <c:valAx>
        <c:axId val="68390272"/>
        <c:scaling>
          <c:orientation val="minMax"/>
        </c:scaling>
        <c:axPos val="l"/>
        <c:majorGridlines/>
        <c:numFmt formatCode="General" sourceLinked="1"/>
        <c:tickLblPos val="nextTo"/>
        <c:crossAx val="683887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plotArea>
      <c:layout/>
      <c:barChart>
        <c:barDir val="col"/>
        <c:grouping val="stacked"/>
        <c:ser>
          <c:idx val="0"/>
          <c:order val="0"/>
          <c:tx>
            <c:strRef>
              <c:f>Φύλλο1!$B$1</c:f>
              <c:strCache>
                <c:ptCount val="1"/>
                <c:pt idx="0">
                  <c:v>ΑΓΟΡΙΑ Α'</c:v>
                </c:pt>
              </c:strCache>
            </c:strRef>
          </c:tx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57</c:v>
                </c:pt>
                <c:pt idx="1">
                  <c:v>43</c:v>
                </c:pt>
              </c:numCache>
            </c:numRef>
          </c:val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ΚΟΡΙΤΣΙΑ Α'</c:v>
                </c:pt>
              </c:strCache>
            </c:strRef>
          </c:tx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Φύλλο1!$C$2:$C$3</c:f>
              <c:numCache>
                <c:formatCode>General</c:formatCode>
                <c:ptCount val="2"/>
                <c:pt idx="0">
                  <c:v>60</c:v>
                </c:pt>
                <c:pt idx="1">
                  <c:v>4.4000000000000004</c:v>
                </c:pt>
              </c:numCache>
            </c:numRef>
          </c:val>
        </c:ser>
        <c:overlap val="100"/>
        <c:axId val="68416640"/>
        <c:axId val="68418176"/>
      </c:barChart>
      <c:catAx>
        <c:axId val="68416640"/>
        <c:scaling>
          <c:orientation val="minMax"/>
        </c:scaling>
        <c:axPos val="b"/>
        <c:tickLblPos val="nextTo"/>
        <c:crossAx val="68418176"/>
        <c:crosses val="autoZero"/>
        <c:auto val="1"/>
        <c:lblAlgn val="ctr"/>
        <c:lblOffset val="100"/>
      </c:catAx>
      <c:valAx>
        <c:axId val="68418176"/>
        <c:scaling>
          <c:orientation val="minMax"/>
        </c:scaling>
        <c:axPos val="l"/>
        <c:majorGridlines/>
        <c:numFmt formatCode="General" sourceLinked="1"/>
        <c:tickLblPos val="nextTo"/>
        <c:crossAx val="684166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plotArea>
      <c:layout/>
      <c:barChart>
        <c:barDir val="col"/>
        <c:grouping val="stacked"/>
        <c:ser>
          <c:idx val="0"/>
          <c:order val="0"/>
          <c:tx>
            <c:strRef>
              <c:f>Φύλλο1!$B$1</c:f>
              <c:strCache>
                <c:ptCount val="1"/>
                <c:pt idx="0">
                  <c:v>ΑΓΟΡΙΑ</c:v>
                </c:pt>
              </c:strCache>
            </c:strRef>
          </c:tx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74</c:v>
                </c:pt>
                <c:pt idx="1">
                  <c:v>26</c:v>
                </c:pt>
              </c:numCache>
            </c:numRef>
          </c:val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ΚΟΡΙΤΣΙΑ</c:v>
                </c:pt>
              </c:strCache>
            </c:strRef>
          </c:tx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Φύλλο1!$C$2:$C$3</c:f>
              <c:numCache>
                <c:formatCode>General</c:formatCode>
                <c:ptCount val="2"/>
                <c:pt idx="0">
                  <c:v>93</c:v>
                </c:pt>
                <c:pt idx="1">
                  <c:v>4.4000000000000004</c:v>
                </c:pt>
              </c:numCache>
            </c:numRef>
          </c:val>
        </c:ser>
        <c:overlap val="100"/>
        <c:axId val="68464000"/>
        <c:axId val="68465792"/>
      </c:barChart>
      <c:catAx>
        <c:axId val="68464000"/>
        <c:scaling>
          <c:orientation val="minMax"/>
        </c:scaling>
        <c:axPos val="b"/>
        <c:tickLblPos val="nextTo"/>
        <c:crossAx val="68465792"/>
        <c:crosses val="autoZero"/>
        <c:auto val="1"/>
        <c:lblAlgn val="ctr"/>
        <c:lblOffset val="100"/>
      </c:catAx>
      <c:valAx>
        <c:axId val="68465792"/>
        <c:scaling>
          <c:orientation val="minMax"/>
        </c:scaling>
        <c:axPos val="l"/>
        <c:majorGridlines/>
        <c:numFmt formatCode="General" sourceLinked="1"/>
        <c:tickLblPos val="nextTo"/>
        <c:crossAx val="684640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plotArea>
      <c:layout/>
      <c:barChart>
        <c:barDir val="col"/>
        <c:grouping val="stacked"/>
        <c:ser>
          <c:idx val="0"/>
          <c:order val="0"/>
          <c:tx>
            <c:strRef>
              <c:f>Φύλλο1!$B$1</c:f>
              <c:strCache>
                <c:ptCount val="1"/>
                <c:pt idx="0">
                  <c:v>ΑΓΟΡΙΑ</c:v>
                </c:pt>
              </c:strCache>
            </c:strRef>
          </c:tx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ΚΟΡΙΤΣΙΑ</c:v>
                </c:pt>
              </c:strCache>
            </c:strRef>
          </c:tx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Φύλλο1!$C$2:$C$3</c:f>
              <c:numCache>
                <c:formatCode>General</c:formatCode>
                <c:ptCount val="2"/>
                <c:pt idx="0">
                  <c:v>26</c:v>
                </c:pt>
                <c:pt idx="1">
                  <c:v>4.4000000000000004</c:v>
                </c:pt>
              </c:numCache>
            </c:numRef>
          </c:val>
        </c:ser>
        <c:overlap val="100"/>
        <c:axId val="68594688"/>
        <c:axId val="68600576"/>
      </c:barChart>
      <c:catAx>
        <c:axId val="68594688"/>
        <c:scaling>
          <c:orientation val="minMax"/>
        </c:scaling>
        <c:axPos val="b"/>
        <c:tickLblPos val="nextTo"/>
        <c:crossAx val="68600576"/>
        <c:crosses val="autoZero"/>
        <c:auto val="1"/>
        <c:lblAlgn val="ctr"/>
        <c:lblOffset val="100"/>
      </c:catAx>
      <c:valAx>
        <c:axId val="68600576"/>
        <c:scaling>
          <c:orientation val="minMax"/>
        </c:scaling>
        <c:axPos val="l"/>
        <c:majorGridlines/>
        <c:numFmt formatCode="General" sourceLinked="1"/>
        <c:tickLblPos val="nextTo"/>
        <c:crossAx val="685946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plotArea>
      <c:layout/>
      <c:barChart>
        <c:barDir val="col"/>
        <c:grouping val="stacked"/>
        <c:ser>
          <c:idx val="0"/>
          <c:order val="0"/>
          <c:tx>
            <c:strRef>
              <c:f>Φύλλο1!$B$1</c:f>
              <c:strCache>
                <c:ptCount val="1"/>
                <c:pt idx="0">
                  <c:v>AΓΟΡΙΑ</c:v>
                </c:pt>
              </c:strCache>
            </c:strRef>
          </c:tx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74</c:v>
                </c:pt>
                <c:pt idx="1">
                  <c:v>26</c:v>
                </c:pt>
              </c:numCache>
            </c:numRef>
          </c:val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ΚΟΡΙΤΣΙΑ</c:v>
                </c:pt>
              </c:strCache>
            </c:strRef>
          </c:tx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Φύλλο1!$C$2:$C$3</c:f>
              <c:numCache>
                <c:formatCode>General</c:formatCode>
                <c:ptCount val="2"/>
                <c:pt idx="0">
                  <c:v>78</c:v>
                </c:pt>
                <c:pt idx="1">
                  <c:v>4.4000000000000004</c:v>
                </c:pt>
              </c:numCache>
            </c:numRef>
          </c:val>
        </c:ser>
        <c:overlap val="100"/>
        <c:axId val="69993984"/>
        <c:axId val="69995520"/>
      </c:barChart>
      <c:catAx>
        <c:axId val="69993984"/>
        <c:scaling>
          <c:orientation val="minMax"/>
        </c:scaling>
        <c:axPos val="b"/>
        <c:tickLblPos val="nextTo"/>
        <c:crossAx val="69995520"/>
        <c:crosses val="autoZero"/>
        <c:auto val="1"/>
        <c:lblAlgn val="ctr"/>
        <c:lblOffset val="100"/>
      </c:catAx>
      <c:valAx>
        <c:axId val="69995520"/>
        <c:scaling>
          <c:orientation val="minMax"/>
        </c:scaling>
        <c:axPos val="l"/>
        <c:majorGridlines/>
        <c:numFmt formatCode="General" sourceLinked="1"/>
        <c:tickLblPos val="nextTo"/>
        <c:crossAx val="699939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60F7F1-2B38-4301-A3A0-9F3042622835}" type="datetimeFigureOut">
              <a:rPr lang="el-GR" smtClean="0"/>
              <a:pPr/>
              <a:t>21/1/2014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76FEF3-3172-4857-9548-89C4C8894A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0F7F1-2B38-4301-A3A0-9F3042622835}" type="datetimeFigureOut">
              <a:rPr lang="el-GR" smtClean="0"/>
              <a:pPr/>
              <a:t>21/1/2014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76FEF3-3172-4857-9548-89C4C8894A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0F7F1-2B38-4301-A3A0-9F3042622835}" type="datetimeFigureOut">
              <a:rPr lang="el-GR" smtClean="0"/>
              <a:pPr/>
              <a:t>21/1/2014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76FEF3-3172-4857-9548-89C4C8894A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0F7F1-2B38-4301-A3A0-9F3042622835}" type="datetimeFigureOut">
              <a:rPr lang="el-GR" smtClean="0"/>
              <a:pPr/>
              <a:t>21/1/2014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76FEF3-3172-4857-9548-89C4C8894A8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0F7F1-2B38-4301-A3A0-9F3042622835}" type="datetimeFigureOut">
              <a:rPr lang="el-GR" smtClean="0"/>
              <a:pPr/>
              <a:t>21/1/2014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76FEF3-3172-4857-9548-89C4C8894A8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0F7F1-2B38-4301-A3A0-9F3042622835}" type="datetimeFigureOut">
              <a:rPr lang="el-GR" smtClean="0"/>
              <a:pPr/>
              <a:t>21/1/2014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76FEF3-3172-4857-9548-89C4C8894A8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0F7F1-2B38-4301-A3A0-9F3042622835}" type="datetimeFigureOut">
              <a:rPr lang="el-GR" smtClean="0"/>
              <a:pPr/>
              <a:t>21/1/2014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76FEF3-3172-4857-9548-89C4C8894A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0F7F1-2B38-4301-A3A0-9F3042622835}" type="datetimeFigureOut">
              <a:rPr lang="el-GR" smtClean="0"/>
              <a:pPr/>
              <a:t>21/1/2014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76FEF3-3172-4857-9548-89C4C8894A8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0F7F1-2B38-4301-A3A0-9F3042622835}" type="datetimeFigureOut">
              <a:rPr lang="el-GR" smtClean="0"/>
              <a:pPr/>
              <a:t>21/1/2014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76FEF3-3172-4857-9548-89C4C8894A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B60F7F1-2B38-4301-A3A0-9F3042622835}" type="datetimeFigureOut">
              <a:rPr lang="el-GR" smtClean="0"/>
              <a:pPr/>
              <a:t>21/1/2014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76FEF3-3172-4857-9548-89C4C8894A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60F7F1-2B38-4301-A3A0-9F3042622835}" type="datetimeFigureOut">
              <a:rPr lang="el-GR" smtClean="0"/>
              <a:pPr/>
              <a:t>21/1/2014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76FEF3-3172-4857-9548-89C4C8894A8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B60F7F1-2B38-4301-A3A0-9F3042622835}" type="datetimeFigureOut">
              <a:rPr lang="el-GR" smtClean="0"/>
              <a:pPr/>
              <a:t>21/1/2014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B76FEF3-3172-4857-9548-89C4C8894A8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545585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                      AIDS KILLERS                </a:t>
            </a:r>
          </a:p>
          <a:p>
            <a:pPr algn="l"/>
            <a:r>
              <a:rPr lang="el-GR" dirty="0" smtClean="0"/>
              <a:t>Ερευνητική εργασία</a:t>
            </a:r>
            <a:r>
              <a:rPr lang="en-US" dirty="0" smtClean="0"/>
              <a:t>: </a:t>
            </a:r>
            <a:r>
              <a:rPr lang="el-GR" dirty="0" smtClean="0"/>
              <a:t>Κοινωνικός ρατσισμός</a:t>
            </a:r>
          </a:p>
          <a:p>
            <a:pPr algn="l"/>
            <a:r>
              <a:rPr lang="el-GR" dirty="0" smtClean="0"/>
              <a:t>Κατά του  </a:t>
            </a:r>
            <a:r>
              <a:rPr lang="en-US" dirty="0" smtClean="0"/>
              <a:t>AIDS.</a:t>
            </a:r>
            <a:endParaRPr lang="el-GR" dirty="0" smtClean="0"/>
          </a:p>
          <a:p>
            <a:pPr algn="l"/>
            <a:endParaRPr lang="el-G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600" dirty="0" smtClean="0"/>
              <a:t>ΕΆΝ ΓΝΩΡΙΖΑΤΕ ΌΤΙ ΚΑΠΟΙΟΣ ΦΙΛΟΣ/Η ΣΑΣ, ΕΊΝΑΙ ΟΡΟΘΕΤΙΚΟΣ ΘΑ ΕΞΑΚΟΛΟΥΘΟΥΣΑΤΕ ΝΑ ΕΧΕΤΕ ΦΙΛΙΚΕΣ ΣΧΕΣΕΙΣ ΜΑΖΙ ΤΟΥ ;</a:t>
            </a:r>
            <a:endParaRPr lang="el-GR" sz="1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600" dirty="0" smtClean="0"/>
              <a:t>ΕΆΝ ΓΝΩΡΙΖΑΤΕ ΠΩΣ Ο/Η ΣΥΝΤΡΟΦΟΣ ΣΑΣ ΕΊΝΑΙ ΦΟΡΕΑΣ ΤΟΥ </a:t>
            </a:r>
            <a:r>
              <a:rPr lang="en-US" sz="1600" dirty="0" smtClean="0"/>
              <a:t>AIDS , </a:t>
            </a:r>
            <a:r>
              <a:rPr lang="el-GR" sz="1600" dirty="0" smtClean="0"/>
              <a:t>ΘΑ ΣΥΝΕΧΙΖΑΤΕ ΝΑ ΕΧΕΤΕ ΣΧΕΣΕΙΣ ΜΑΖΙ ΤΟΥ ;</a:t>
            </a:r>
            <a:endParaRPr lang="el-GR" sz="1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600" dirty="0" smtClean="0"/>
              <a:t>ΠΙΣΤΕΥΕΤΕ ΌΤΙ ΥΠΑΡΧΕΙ ΚΟΙΝΩΝΙΚΟΣ ΡΑΤΣΙΣΜΟΣ ΑΠΕΝΑΝΤΙ ΣΤΟΥΣ ΠΑΣΧΟΝΤΕΣ ΤΟΥ </a:t>
            </a:r>
            <a:r>
              <a:rPr lang="en-US" sz="1600" dirty="0" smtClean="0"/>
              <a:t>AIDS </a:t>
            </a:r>
            <a:r>
              <a:rPr lang="el-GR" sz="1600" dirty="0" smtClean="0"/>
              <a:t>;</a:t>
            </a:r>
            <a:endParaRPr lang="el-GR" sz="1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imagesTZ8CR3R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492896"/>
            <a:ext cx="8044322" cy="3672408"/>
          </a:xfrm>
        </p:spPr>
      </p:pic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2218258"/>
          </a:xfrm>
        </p:spPr>
        <p:txBody>
          <a:bodyPr>
            <a:normAutofit fontScale="90000"/>
          </a:bodyPr>
          <a:lstStyle/>
          <a:p>
            <a:r>
              <a:rPr lang="el-GR" sz="2700" dirty="0" smtClean="0"/>
              <a:t>Η έρευνα μας , λοιπόν δείχνει ότι υπάρχει κοινωνικός ρατσισμός απέναντι στους φορείς του </a:t>
            </a:r>
            <a:r>
              <a:rPr lang="en-US" sz="2700" dirty="0" smtClean="0"/>
              <a:t>AIDS </a:t>
            </a:r>
            <a:r>
              <a:rPr lang="el-GR" sz="2700" dirty="0" smtClean="0"/>
              <a:t>είτε από φόβο είτε από άγνοια.</a:t>
            </a:r>
            <a:br>
              <a:rPr lang="el-GR" sz="2700" dirty="0" smtClean="0"/>
            </a:br>
            <a:r>
              <a:rPr lang="el-GR" sz="2700" dirty="0" smtClean="0"/>
              <a:t> Και συνεχίζουμε όμως να δουλεύουμε , διότι ο κοινωνικός ρατσισμός δεν σταματάει ποτέ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ΕΥΧΑΡΙΣΤΟΥΜΕ ΠΟΛΎ ΓΙΑ ΤΗΝ ΠΡΟΣΟΧΗ ΣΑΣ:</a:t>
            </a:r>
          </a:p>
          <a:p>
            <a:r>
              <a:rPr lang="el-GR" dirty="0" smtClean="0"/>
              <a:t>ΚΕΣΑΝΙΔΟΥ ΑΝΑΣΤΑΣΙΑ</a:t>
            </a:r>
          </a:p>
          <a:p>
            <a:r>
              <a:rPr lang="el-GR" dirty="0" smtClean="0"/>
              <a:t>ΠΙΠΙΛΙΑΡΙΔΟΥ ΠΗΝΕΛΟΠΗ</a:t>
            </a:r>
          </a:p>
          <a:p>
            <a:r>
              <a:rPr lang="el-GR" dirty="0" smtClean="0"/>
              <a:t>ΓΕΡΟΠΟΥΛΟΥ ΙΩΑΝΝΑ 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Η κοινωνία μας, καθώς και εμείς οι ίδιοι είμαστε πολύ μεγάλοι ρατσιστές απέναντι σε αυτούς τους ανθρώπους. Ο ρατσισμός σε αρκετές περιπτώσεις προέρχεται κυρίως από φόβο. Οι άνθρωποι θεωρούν πως κινδυνεύουν να κολλήσουν τον ιό του </a:t>
            </a:r>
            <a:r>
              <a:rPr lang="el-GR" dirty="0" err="1" smtClean="0"/>
              <a:t>aids</a:t>
            </a:r>
            <a:r>
              <a:rPr lang="el-GR" dirty="0" smtClean="0"/>
              <a:t> από τους οροθετικούς ακόμα και αν τους αγγίξουν. Κάτι τέτοιο όμως δεν υφίσταται. Ακόμα και αν φιλήσεις έναν φορέα δεν πρόκειται να μεταδοθεί η ασθένεια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r>
              <a:rPr lang="el-GR" dirty="0" smtClean="0"/>
              <a:t>   </a:t>
            </a:r>
            <a:r>
              <a:rPr lang="en-US" dirty="0" smtClean="0"/>
              <a:t>O</a:t>
            </a:r>
            <a:r>
              <a:rPr lang="el-GR" dirty="0" smtClean="0"/>
              <a:t> ΦΟΒΟΣ</a:t>
            </a:r>
            <a:r>
              <a:rPr lang="en-US" dirty="0" smtClean="0"/>
              <a:t> </a:t>
            </a:r>
            <a:r>
              <a:rPr lang="el-GR" dirty="0" smtClean="0"/>
              <a:t> ΤΗΣ ΚΟΙΝΩΝΙΑΣ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STOP-AIDS_αφίσα_0112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1412776"/>
            <a:ext cx="4176463" cy="5252421"/>
          </a:xfrm>
        </p:spPr>
      </p:pic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  </a:t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ομάδα μας</a:t>
            </a:r>
            <a:r>
              <a:rPr lang="en-US" dirty="0" smtClean="0"/>
              <a:t> </a:t>
            </a:r>
            <a:r>
              <a:rPr lang="el-GR" dirty="0" smtClean="0"/>
              <a:t>εργάστηκε ατομικά και ομαδικά , βρήκαμε πληροφορίες , συντάξαμε το ερωτηματολόγιο και στην συνέχεια καταλήξαμε στα συμπεράσματα μας με βάση τις απαντήσεις των συμμαθητών μας. </a:t>
            </a:r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395536" y="1484784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ΕΦΟΣΟΝ ΔΕΝ ΥΦΙΣΤΑΤΑΙ ΣΕΞΟΥΑΛΙΚΗ ΕΠΑΦΗ , Ο ΚΙΝΔΥΝΟΣ ΜΟΛΥΝΣΗΣ, ΑΠΛΩΣ ΚΑΙ ΜΟΝΟ ΛΟΓΩ ΤΗΣ ΣΥΜΒΙΩΣΕΩΣ ΕΊΝΑΙ ΜΗΔΑΜΙΝΟΣ ; </a:t>
            </a:r>
            <a:endParaRPr lang="el-GR" sz="1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600" dirty="0" smtClean="0"/>
              <a:t>ΕΆΝ ΓΝΩΡΙΖΑΤΕ ΌΤΙ ΚΑΠΟΙΟΣ ΦΙΛΟΣ/Η ΣΑΣ, ΕΊΝΑΙ ΟΡΟΘΕΤΙΚΟΣ ΘΑ ΕΞΑΚΟΛΟΥΘΟΥΣΑΤΕ ΝΑ ΕΧΕΤΕ ΦΙΛΙΚΕΣ ΣΧΕΣΕΙΣ ΜΑΖΙ ΤΟΥ ;</a:t>
            </a:r>
            <a:endParaRPr lang="el-GR" sz="1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600" dirty="0" smtClean="0"/>
              <a:t>ΕΆΝ ΓΝΩΡΙΖΑΤΕ ΠΩΣ Ο/Η ΣΥΝΤΡΟΦΟΣ ΣΑΣ ΕΊΝΑΙ ΦΟΡΕΑΣ ΤΟΥ </a:t>
            </a:r>
            <a:r>
              <a:rPr lang="en-US" sz="1600" dirty="0" smtClean="0"/>
              <a:t>AIDS , </a:t>
            </a:r>
            <a:r>
              <a:rPr lang="el-GR" sz="1600" dirty="0" smtClean="0"/>
              <a:t>ΘΑ ΣΥΝΕΧΙΖΑΤΕ ΝΑ ΕΧΕΤΕ ΣΧΕΣΕΙΣ ΜΑΖΙ ΤΟΥ ;</a:t>
            </a:r>
            <a:endParaRPr lang="el-GR" sz="1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600" dirty="0" smtClean="0"/>
              <a:t>ΠΙΣΤΕΥΕΤΕ ΌΤΙ ΥΠΑΡΧΕΙ ΚΟΙΝΩΝΙΚΟΣ ΡΑΤΣΙΣΜΟΣ ΑΠΕΝΑΝΤΙ ΣΤΟΥΣ ΠΑΣΧΟΝΤΕΣ ΤΟΥ </a:t>
            </a:r>
            <a:r>
              <a:rPr lang="en-US" sz="1600" dirty="0" smtClean="0"/>
              <a:t>AIDS </a:t>
            </a:r>
            <a:r>
              <a:rPr lang="el-GR" sz="1600" dirty="0" smtClean="0"/>
              <a:t>;</a:t>
            </a:r>
            <a:endParaRPr lang="el-GR" sz="1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ΕΦΟΣΟΝ ΔΕΝ ΥΦΙΣΤΑΤΑΙ ΣΕΞΟΥΑΛΙΚΗ ΕΠΑΦΗ , Ο ΚΙΝΔΥΝΟΣ ΜΟΛΥΝΣΗΣ, ΑΠΛΩΣ ΚΑΙ ΜΟΝΟ ΛΟΓΩ ΤΗΣ ΣΥΜΒΙΩΣΕΩΣ ΕΊΝΑΙ ΜΗΔΑΜΙΝΟΣ ; </a:t>
            </a:r>
            <a:endParaRPr lang="el-GR" sz="1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</TotalTime>
  <Words>284</Words>
  <Application>Microsoft Office PowerPoint</Application>
  <PresentationFormat>Προβολή στην οθόνη (4:3)</PresentationFormat>
  <Paragraphs>21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Συγκέντρωση</vt:lpstr>
      <vt:lpstr> </vt:lpstr>
      <vt:lpstr>      O ΦΟΒΟΣ  ΤΗΣ ΚΟΙΝΩΝΙΑΣ</vt:lpstr>
      <vt:lpstr>   </vt:lpstr>
      <vt:lpstr>Διαφάνεια 4</vt:lpstr>
      <vt:lpstr>ΕΦΟΣΟΝ ΔΕΝ ΥΦΙΣΤΑΤΑΙ ΣΕΞΟΥΑΛΙΚΗ ΕΠΑΦΗ , Ο ΚΙΝΔΥΝΟΣ ΜΟΛΥΝΣΗΣ, ΑΠΛΩΣ ΚΑΙ ΜΟΝΟ ΛΟΓΩ ΤΗΣ ΣΥΜΒΙΩΣΕΩΣ ΕΊΝΑΙ ΜΗΔΑΜΙΝΟΣ ; </vt:lpstr>
      <vt:lpstr>ΕΆΝ ΓΝΩΡΙΖΑΤΕ ΌΤΙ ΚΑΠΟΙΟΣ ΦΙΛΟΣ/Η ΣΑΣ, ΕΊΝΑΙ ΟΡΟΘΕΤΙΚΟΣ ΘΑ ΕΞΑΚΟΛΟΥΘΟΥΣΑΤΕ ΝΑ ΕΧΕΤΕ ΦΙΛΙΚΕΣ ΣΧΕΣΕΙΣ ΜΑΖΙ ΤΟΥ ;</vt:lpstr>
      <vt:lpstr>ΕΆΝ ΓΝΩΡΙΖΑΤΕ ΠΩΣ Ο/Η ΣΥΝΤΡΟΦΟΣ ΣΑΣ ΕΊΝΑΙ ΦΟΡΕΑΣ ΤΟΥ AIDS , ΘΑ ΣΥΝΕΧΙΖΑΤΕ ΝΑ ΕΧΕΤΕ ΣΧΕΣΕΙΣ ΜΑΖΙ ΤΟΥ ;</vt:lpstr>
      <vt:lpstr>ΠΙΣΤΕΥΕΤΕ ΌΤΙ ΥΠΑΡΧΕΙ ΚΟΙΝΩΝΙΚΟΣ ΡΑΤΣΙΣΜΟΣ ΑΠΕΝΑΝΤΙ ΣΤΟΥΣ ΠΑΣΧΟΝΤΕΣ ΤΟΥ AIDS ;</vt:lpstr>
      <vt:lpstr>ΕΦΟΣΟΝ ΔΕΝ ΥΦΙΣΤΑΤΑΙ ΣΕΞΟΥΑΛΙΚΗ ΕΠΑΦΗ , Ο ΚΙΝΔΥΝΟΣ ΜΟΛΥΝΣΗΣ, ΑΠΛΩΣ ΚΑΙ ΜΟΝΟ ΛΟΓΩ ΤΗΣ ΣΥΜΒΙΩΣΕΩΣ ΕΊΝΑΙ ΜΗΔΑΜΙΝΟΣ ; </vt:lpstr>
      <vt:lpstr>ΕΆΝ ΓΝΩΡΙΖΑΤΕ ΌΤΙ ΚΑΠΟΙΟΣ ΦΙΛΟΣ/Η ΣΑΣ, ΕΊΝΑΙ ΟΡΟΘΕΤΙΚΟΣ ΘΑ ΕΞΑΚΟΛΟΥΘΟΥΣΑΤΕ ΝΑ ΕΧΕΤΕ ΦΙΛΙΚΕΣ ΣΧΕΣΕΙΣ ΜΑΖΙ ΤΟΥ ;</vt:lpstr>
      <vt:lpstr>ΕΆΝ ΓΝΩΡΙΖΑΤΕ ΠΩΣ Ο/Η ΣΥΝΤΡΟΦΟΣ ΣΑΣ ΕΊΝΑΙ ΦΟΡΕΑΣ ΤΟΥ AIDS , ΘΑ ΣΥΝΕΧΙΖΑΤΕ ΝΑ ΕΧΕΤΕ ΣΧΕΣΕΙΣ ΜΑΖΙ ΤΟΥ ;</vt:lpstr>
      <vt:lpstr>ΠΙΣΤΕΥΕΤΕ ΌΤΙ ΥΠΑΡΧΕΙ ΚΟΙΝΩΝΙΚΟΣ ΡΑΤΣΙΣΜΟΣ ΑΠΕΝΑΝΤΙ ΣΤΟΥΣ ΠΑΣΧΟΝΤΕΣ ΤΟΥ AIDS ;</vt:lpstr>
      <vt:lpstr>Η έρευνα μας , λοιπόν δείχνει ότι υπάρχει κοινωνικός ρατσισμός απέναντι στους φορείς του AIDS είτε από φόβο είτε από άγνοια.  Και συνεχίζουμε όμως να δουλεύουμε , διότι ο κοινωνικός ρατσισμός δεν σταματάει ποτέ  </vt:lpstr>
      <vt:lpstr>Διαφάνεια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user02</dc:creator>
  <cp:lastModifiedBy>Antonis</cp:lastModifiedBy>
  <cp:revision>7</cp:revision>
  <dcterms:created xsi:type="dcterms:W3CDTF">2014-01-15T11:03:35Z</dcterms:created>
  <dcterms:modified xsi:type="dcterms:W3CDTF">2014-01-21T12:43:24Z</dcterms:modified>
</cp:coreProperties>
</file>